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7_CBFE7187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.xml" ContentType="application/vnd.openxmlformats-officedocument.themeOverride+xml"/>
  <Override PartName="/ppt/comments/modernComment_105_8FCA89B0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66" r:id="rId4"/>
    <p:sldId id="267" r:id="rId5"/>
    <p:sldId id="264" r:id="rId6"/>
    <p:sldId id="259" r:id="rId7"/>
    <p:sldId id="268" r:id="rId8"/>
    <p:sldId id="261" r:id="rId9"/>
    <p:sldId id="265" r:id="rId10"/>
    <p:sldId id="25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9B45D44-ABCD-E758-FADC-54256BE0007E}" name="Nikki Alfrey" initials="NA" userId="6e5485e0a8a473e1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6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omments/modernComment_105_8FCA89B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2CE78F2-B9AD-40DB-9B93-10E47AEE13E2}" authorId="{D9B45D44-ABCD-E758-FADC-54256BE0007E}" created="2024-10-20T20:29:41.94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412415408" sldId="261"/>
      <ac:picMk id="6" creationId="{3A8F6A9E-272E-17E5-CC1D-23892DCD5847}"/>
    </ac:deMkLst>
    <p188:txBody>
      <a:bodyPr/>
      <a:lstStyle/>
      <a:p>
        <a:r>
          <a:rPr lang="en-US"/>
          <a:t>Nikki to ask Sha/Willa how to drop co-star, and change the colors</a:t>
        </a:r>
      </a:p>
    </p188:txBody>
  </p188:cm>
</p188:cmLst>
</file>

<file path=ppt/comments/modernComment_107_CBFE718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C39D2D3-52E3-4430-981E-EF3FC79E11E4}" authorId="{D9B45D44-ABCD-E758-FADC-54256BE0007E}" created="2024-10-20T20:35:44.01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422450055" sldId="263"/>
      <ac:graphicFrameMk id="5" creationId="{2C6DDF9F-660F-FBF4-B1F9-765F24AE3609}"/>
    </ac:deMkLst>
    <p188:txBody>
      <a:bodyPr/>
      <a:lstStyle/>
      <a:p>
        <a:r>
          <a:rPr lang="en-US"/>
          <a:t>Find good images for background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848070-44BE-4842-B611-B554E525A672}" type="doc">
      <dgm:prSet loTypeId="urn:microsoft.com/office/officeart/2008/layout/LinedList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en-US"/>
        </a:p>
      </dgm:t>
    </dgm:pt>
    <dgm:pt modelId="{8A4F5D09-9DFE-44DE-8C27-11D305C7D687}">
      <dgm:prSet/>
      <dgm:spPr/>
      <dgm:t>
        <a:bodyPr/>
        <a:lstStyle/>
        <a:p>
          <a:r>
            <a:rPr lang="en-US" dirty="0"/>
            <a:t>Most people have a favorite superhero and version of that superhero, which leads one to ask, which is better, Marvel or DC Universe? How do you determine which is better?</a:t>
          </a:r>
        </a:p>
      </dgm:t>
    </dgm:pt>
    <dgm:pt modelId="{064CCF23-BB63-4484-B41B-5FEC1839F366}" type="parTrans" cxnId="{85F8E7B4-3A4A-4FF1-9E89-E80539E45D4B}">
      <dgm:prSet/>
      <dgm:spPr/>
      <dgm:t>
        <a:bodyPr/>
        <a:lstStyle/>
        <a:p>
          <a:endParaRPr lang="en-US"/>
        </a:p>
      </dgm:t>
    </dgm:pt>
    <dgm:pt modelId="{D4E5C583-9A9F-475D-964F-1633BDF4A25F}" type="sibTrans" cxnId="{85F8E7B4-3A4A-4FF1-9E89-E80539E45D4B}">
      <dgm:prSet/>
      <dgm:spPr/>
      <dgm:t>
        <a:bodyPr/>
        <a:lstStyle/>
        <a:p>
          <a:endParaRPr lang="en-US"/>
        </a:p>
      </dgm:t>
    </dgm:pt>
    <dgm:pt modelId="{A8B070E6-9FCA-40B1-AABD-FA66E19DA3B6}">
      <dgm:prSet/>
      <dgm:spPr/>
      <dgm:t>
        <a:bodyPr/>
        <a:lstStyle/>
        <a:p>
          <a:r>
            <a:rPr lang="en-US"/>
            <a:t>We used a dataset to review budgets, profits, character leads, length of films, and Rotten Tomato scores to help us determine a universe that is super-ior. </a:t>
          </a:r>
        </a:p>
      </dgm:t>
    </dgm:pt>
    <dgm:pt modelId="{1BF66EA0-2AD8-4FDE-8A22-D78C8B9D37F4}" type="parTrans" cxnId="{C3A540D3-F4E0-4EE5-B19E-2750A1E86A27}">
      <dgm:prSet/>
      <dgm:spPr/>
      <dgm:t>
        <a:bodyPr/>
        <a:lstStyle/>
        <a:p>
          <a:endParaRPr lang="en-US"/>
        </a:p>
      </dgm:t>
    </dgm:pt>
    <dgm:pt modelId="{E5004E51-3B1C-4079-A598-7DCB4269C7E6}" type="sibTrans" cxnId="{C3A540D3-F4E0-4EE5-B19E-2750A1E86A27}">
      <dgm:prSet/>
      <dgm:spPr/>
      <dgm:t>
        <a:bodyPr/>
        <a:lstStyle/>
        <a:p>
          <a:endParaRPr lang="en-US"/>
        </a:p>
      </dgm:t>
    </dgm:pt>
    <dgm:pt modelId="{D0DA6F4B-669F-41DB-A097-B75A910AFAD1}" type="pres">
      <dgm:prSet presAssocID="{3E848070-44BE-4842-B611-B554E525A672}" presName="vert0" presStyleCnt="0">
        <dgm:presLayoutVars>
          <dgm:dir/>
          <dgm:animOne val="branch"/>
          <dgm:animLvl val="lvl"/>
        </dgm:presLayoutVars>
      </dgm:prSet>
      <dgm:spPr/>
    </dgm:pt>
    <dgm:pt modelId="{83BF6202-54A5-47CF-A1C5-9B1E1082B0FB}" type="pres">
      <dgm:prSet presAssocID="{8A4F5D09-9DFE-44DE-8C27-11D305C7D687}" presName="thickLine" presStyleLbl="alignNode1" presStyleIdx="0" presStyleCnt="2"/>
      <dgm:spPr/>
    </dgm:pt>
    <dgm:pt modelId="{1D57ADF3-23A5-4A58-AD99-0F7FB0451D78}" type="pres">
      <dgm:prSet presAssocID="{8A4F5D09-9DFE-44DE-8C27-11D305C7D687}" presName="horz1" presStyleCnt="0"/>
      <dgm:spPr/>
    </dgm:pt>
    <dgm:pt modelId="{7AA30E48-51F4-42EB-A249-9143FE72DCA1}" type="pres">
      <dgm:prSet presAssocID="{8A4F5D09-9DFE-44DE-8C27-11D305C7D687}" presName="tx1" presStyleLbl="revTx" presStyleIdx="0" presStyleCnt="2"/>
      <dgm:spPr/>
    </dgm:pt>
    <dgm:pt modelId="{CE18E48C-F3FA-48BA-AB2B-21113E6E8EDD}" type="pres">
      <dgm:prSet presAssocID="{8A4F5D09-9DFE-44DE-8C27-11D305C7D687}" presName="vert1" presStyleCnt="0"/>
      <dgm:spPr/>
    </dgm:pt>
    <dgm:pt modelId="{D05524E3-1E27-4653-A514-7E1599C02BE0}" type="pres">
      <dgm:prSet presAssocID="{A8B070E6-9FCA-40B1-AABD-FA66E19DA3B6}" presName="thickLine" presStyleLbl="alignNode1" presStyleIdx="1" presStyleCnt="2"/>
      <dgm:spPr/>
    </dgm:pt>
    <dgm:pt modelId="{4996A324-2420-4C46-BD6D-7E9FE0B55C6A}" type="pres">
      <dgm:prSet presAssocID="{A8B070E6-9FCA-40B1-AABD-FA66E19DA3B6}" presName="horz1" presStyleCnt="0"/>
      <dgm:spPr/>
    </dgm:pt>
    <dgm:pt modelId="{C0635FB1-286D-4A69-99BE-6510EC3E1C32}" type="pres">
      <dgm:prSet presAssocID="{A8B070E6-9FCA-40B1-AABD-FA66E19DA3B6}" presName="tx1" presStyleLbl="revTx" presStyleIdx="1" presStyleCnt="2"/>
      <dgm:spPr/>
    </dgm:pt>
    <dgm:pt modelId="{B3819A32-7443-4621-A1FD-12B1F9BEC27C}" type="pres">
      <dgm:prSet presAssocID="{A8B070E6-9FCA-40B1-AABD-FA66E19DA3B6}" presName="vert1" presStyleCnt="0"/>
      <dgm:spPr/>
    </dgm:pt>
  </dgm:ptLst>
  <dgm:cxnLst>
    <dgm:cxn modelId="{02901F28-725F-4C8E-B784-401C0F55F5A6}" type="presOf" srcId="{3E848070-44BE-4842-B611-B554E525A672}" destId="{D0DA6F4B-669F-41DB-A097-B75A910AFAD1}" srcOrd="0" destOrd="0" presId="urn:microsoft.com/office/officeart/2008/layout/LinedList"/>
    <dgm:cxn modelId="{BAB32038-5647-4024-845D-2C8943DC5B3E}" type="presOf" srcId="{8A4F5D09-9DFE-44DE-8C27-11D305C7D687}" destId="{7AA30E48-51F4-42EB-A249-9143FE72DCA1}" srcOrd="0" destOrd="0" presId="urn:microsoft.com/office/officeart/2008/layout/LinedList"/>
    <dgm:cxn modelId="{15C5FBA8-9AB8-4BBF-AE96-A78C17519628}" type="presOf" srcId="{A8B070E6-9FCA-40B1-AABD-FA66E19DA3B6}" destId="{C0635FB1-286D-4A69-99BE-6510EC3E1C32}" srcOrd="0" destOrd="0" presId="urn:microsoft.com/office/officeart/2008/layout/LinedList"/>
    <dgm:cxn modelId="{85F8E7B4-3A4A-4FF1-9E89-E80539E45D4B}" srcId="{3E848070-44BE-4842-B611-B554E525A672}" destId="{8A4F5D09-9DFE-44DE-8C27-11D305C7D687}" srcOrd="0" destOrd="0" parTransId="{064CCF23-BB63-4484-B41B-5FEC1839F366}" sibTransId="{D4E5C583-9A9F-475D-964F-1633BDF4A25F}"/>
    <dgm:cxn modelId="{C3A540D3-F4E0-4EE5-B19E-2750A1E86A27}" srcId="{3E848070-44BE-4842-B611-B554E525A672}" destId="{A8B070E6-9FCA-40B1-AABD-FA66E19DA3B6}" srcOrd="1" destOrd="0" parTransId="{1BF66EA0-2AD8-4FDE-8A22-D78C8B9D37F4}" sibTransId="{E5004E51-3B1C-4079-A598-7DCB4269C7E6}"/>
    <dgm:cxn modelId="{23303492-24A0-4D64-A4E3-D48D98316576}" type="presParOf" srcId="{D0DA6F4B-669F-41DB-A097-B75A910AFAD1}" destId="{83BF6202-54A5-47CF-A1C5-9B1E1082B0FB}" srcOrd="0" destOrd="0" presId="urn:microsoft.com/office/officeart/2008/layout/LinedList"/>
    <dgm:cxn modelId="{4F427733-12B2-42B9-BD0F-E17F09D217DB}" type="presParOf" srcId="{D0DA6F4B-669F-41DB-A097-B75A910AFAD1}" destId="{1D57ADF3-23A5-4A58-AD99-0F7FB0451D78}" srcOrd="1" destOrd="0" presId="urn:microsoft.com/office/officeart/2008/layout/LinedList"/>
    <dgm:cxn modelId="{7957DFD7-13F9-49FE-95AE-56BE476BA68F}" type="presParOf" srcId="{1D57ADF3-23A5-4A58-AD99-0F7FB0451D78}" destId="{7AA30E48-51F4-42EB-A249-9143FE72DCA1}" srcOrd="0" destOrd="0" presId="urn:microsoft.com/office/officeart/2008/layout/LinedList"/>
    <dgm:cxn modelId="{21C8C7DD-770F-4AF3-80EA-14A143BA0CCD}" type="presParOf" srcId="{1D57ADF3-23A5-4A58-AD99-0F7FB0451D78}" destId="{CE18E48C-F3FA-48BA-AB2B-21113E6E8EDD}" srcOrd="1" destOrd="0" presId="urn:microsoft.com/office/officeart/2008/layout/LinedList"/>
    <dgm:cxn modelId="{CF60B39A-4C14-4B99-AD00-1B14B1D80043}" type="presParOf" srcId="{D0DA6F4B-669F-41DB-A097-B75A910AFAD1}" destId="{D05524E3-1E27-4653-A514-7E1599C02BE0}" srcOrd="2" destOrd="0" presId="urn:microsoft.com/office/officeart/2008/layout/LinedList"/>
    <dgm:cxn modelId="{670D56F3-D18F-488E-9B2F-298F9E9CA340}" type="presParOf" srcId="{D0DA6F4B-669F-41DB-A097-B75A910AFAD1}" destId="{4996A324-2420-4C46-BD6D-7E9FE0B55C6A}" srcOrd="3" destOrd="0" presId="urn:microsoft.com/office/officeart/2008/layout/LinedList"/>
    <dgm:cxn modelId="{9E66F947-06A4-4E50-866E-78957A886C02}" type="presParOf" srcId="{4996A324-2420-4C46-BD6D-7E9FE0B55C6A}" destId="{C0635FB1-286D-4A69-99BE-6510EC3E1C32}" srcOrd="0" destOrd="0" presId="urn:microsoft.com/office/officeart/2008/layout/LinedList"/>
    <dgm:cxn modelId="{BEB42E15-BC6C-4095-9C33-7358E28CEC1C}" type="presParOf" srcId="{4996A324-2420-4C46-BD6D-7E9FE0B55C6A}" destId="{B3819A32-7443-4621-A1FD-12B1F9BEC27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BF6202-54A5-47CF-A1C5-9B1E1082B0FB}">
      <dsp:nvSpPr>
        <dsp:cNvPr id="0" name=""/>
        <dsp:cNvSpPr/>
      </dsp:nvSpPr>
      <dsp:spPr>
        <a:xfrm>
          <a:off x="0" y="0"/>
          <a:ext cx="4832803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A30E48-51F4-42EB-A249-9143FE72DCA1}">
      <dsp:nvSpPr>
        <dsp:cNvPr id="0" name=""/>
        <dsp:cNvSpPr/>
      </dsp:nvSpPr>
      <dsp:spPr>
        <a:xfrm>
          <a:off x="0" y="0"/>
          <a:ext cx="4832803" cy="1832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Most people have a favorite superhero and version of that superhero, which leads one to ask, which is better, Marvel or DC Universe? How do you determine which is better?</a:t>
          </a:r>
        </a:p>
      </dsp:txBody>
      <dsp:txXfrm>
        <a:off x="0" y="0"/>
        <a:ext cx="4832803" cy="1832175"/>
      </dsp:txXfrm>
    </dsp:sp>
    <dsp:sp modelId="{D05524E3-1E27-4653-A514-7E1599C02BE0}">
      <dsp:nvSpPr>
        <dsp:cNvPr id="0" name=""/>
        <dsp:cNvSpPr/>
      </dsp:nvSpPr>
      <dsp:spPr>
        <a:xfrm>
          <a:off x="0" y="1832175"/>
          <a:ext cx="4832803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635FB1-286D-4A69-99BE-6510EC3E1C32}">
      <dsp:nvSpPr>
        <dsp:cNvPr id="0" name=""/>
        <dsp:cNvSpPr/>
      </dsp:nvSpPr>
      <dsp:spPr>
        <a:xfrm>
          <a:off x="0" y="1832175"/>
          <a:ext cx="4832803" cy="1832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We used a dataset to review budgets, profits, character leads, length of films, and Rotten Tomato scores to help us determine a universe that is super-ior. </a:t>
          </a:r>
        </a:p>
      </dsp:txBody>
      <dsp:txXfrm>
        <a:off x="0" y="1832175"/>
        <a:ext cx="4832803" cy="18321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C8E56-A930-42A5-A20D-D4D73C3CD6EA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D4DB6-8961-47D4-9E34-300E26C1E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861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C8E56-A930-42A5-A20D-D4D73C3CD6EA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D4DB6-8961-47D4-9E34-300E26C1E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529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C8E56-A930-42A5-A20D-D4D73C3CD6EA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D4DB6-8961-47D4-9E34-300E26C1E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440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C8E56-A930-42A5-A20D-D4D73C3CD6EA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D4DB6-8961-47D4-9E34-300E26C1E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71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C8E56-A930-42A5-A20D-D4D73C3CD6EA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D4DB6-8961-47D4-9E34-300E26C1E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943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C8E56-A930-42A5-A20D-D4D73C3CD6EA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D4DB6-8961-47D4-9E34-300E26C1E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88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C8E56-A930-42A5-A20D-D4D73C3CD6EA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D4DB6-8961-47D4-9E34-300E26C1E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757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C8E56-A930-42A5-A20D-D4D73C3CD6EA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D4DB6-8961-47D4-9E34-300E26C1E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030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C8E56-A930-42A5-A20D-D4D73C3CD6EA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D4DB6-8961-47D4-9E34-300E26C1E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40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C8E56-A930-42A5-A20D-D4D73C3CD6EA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D4DB6-8961-47D4-9E34-300E26C1E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908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C8E56-A930-42A5-A20D-D4D73C3CD6EA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D4DB6-8961-47D4-9E34-300E26C1E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779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3C8E56-A930-42A5-A20D-D4D73C3CD6EA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4D4DB6-8961-47D4-9E34-300E26C1E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08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jcraggy/marvel-vs-dc-imdb-rotten-tomatoes" TargetMode="External"/><Relationship Id="rId7" Type="http://schemas.openxmlformats.org/officeDocument/2006/relationships/hyperlink" Target="https://www.kaggle.com/code/cliomaciel/eda-dc-marvel/notebook" TargetMode="External"/><Relationship Id="rId2" Type="http://schemas.openxmlformats.org/officeDocument/2006/relationships/hyperlink" Target="https://www.kaggle.com/datasets/willianoliveiragibin/marvel-vs-d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datasets/mdtoomey/box-office-of-dc-and-marvel-superhero-movies" TargetMode="External"/><Relationship Id="rId5" Type="http://schemas.openxmlformats.org/officeDocument/2006/relationships/hyperlink" Target="https://www.kaggle.com/datasets/davidgdong/marvel-cinematic-universe-box-office-dataset" TargetMode="External"/><Relationship Id="rId4" Type="http://schemas.openxmlformats.org/officeDocument/2006/relationships/hyperlink" Target="https://www.kaggle.com/datasets/darrylljk/marvel-cinematic-universe-films-box-office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microsoft.com/office/2018/10/relationships/comments" Target="../comments/modernComment_107_CBFE7187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8/10/relationships/comments" Target="../comments/modernComment_105_8FCA89B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99F9E52-9DDA-3F8E-1B8D-1D152A4B4A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75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AF5D53-05C0-EE71-CC4E-91D65C76CB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5402" y="743447"/>
            <a:ext cx="344576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 dirty="0"/>
              <a:t>Marvel vs DC Universe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271C25-0D98-8A54-F5B7-B15558BC3D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5403" y="4629234"/>
            <a:ext cx="344576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2200"/>
              <a:t>Project 1</a:t>
            </a:r>
          </a:p>
          <a:p>
            <a:pPr algn="l"/>
            <a:r>
              <a:rPr lang="en-US" sz="2200"/>
              <a:t>Nate Savage, Frenci De la Cruz, Drew Bollinger, Nikki Alfrey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8B4C67-56C5-2486-2280-0747B0730707}"/>
              </a:ext>
            </a:extLst>
          </p:cNvPr>
          <p:cNvSpPr txBox="1"/>
          <p:nvPr/>
        </p:nvSpPr>
        <p:spPr>
          <a:xfrm>
            <a:off x="6449963" y="6631714"/>
            <a:ext cx="5915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Image Credit: https://www.clarendonhousebooks.com/single-post/why-dc-can-never-hope-to-emulate-marvel-in-the-cinema</a:t>
            </a:r>
          </a:p>
        </p:txBody>
      </p:sp>
    </p:spTree>
    <p:extLst>
      <p:ext uri="{BB962C8B-B14F-4D97-AF65-F5344CB8AC3E}">
        <p14:creationId xmlns:p14="http://schemas.microsoft.com/office/powerpoint/2010/main" val="35015876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DD975-64C5-2BB2-07DF-BC53FC5F9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75" y="168480"/>
            <a:ext cx="10515600" cy="1325563"/>
          </a:xfrm>
        </p:spPr>
        <p:txBody>
          <a:bodyPr/>
          <a:lstStyle/>
          <a:p>
            <a:r>
              <a:rPr lang="en-US" dirty="0"/>
              <a:t>Citations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90BD2-2522-041A-39F0-2056DC9E7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775" y="1628980"/>
            <a:ext cx="10515600" cy="4351338"/>
          </a:xfrm>
        </p:spPr>
        <p:txBody>
          <a:bodyPr/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2"/>
              </a:rPr>
              <a:t>https://www.kaggle.com/datasets/willianoliveiragibin/marvel-vs-dc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https://www.kaggle.com/datasets/jcraggy/marvel-vs-dc-imdb-rotten-tomatoes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4"/>
              </a:rPr>
              <a:t>https://www.kaggle.com/datasets/darrylljk/marvel-cinematic-universe-films-box-office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5"/>
              </a:rPr>
              <a:t>https://www.kaggle.com/datasets/davidgdong/marvel-cinematic-universe-box-office-dataset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6"/>
              </a:rPr>
              <a:t>https://www.kaggle.com/datasets/mdtoomey/box-office-of-dc-and-marvel-superhero-movies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7"/>
              </a:rPr>
              <a:t>https://www.kaggle.com/code/cliomaciel/eda-dc-marvel/notebook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670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DD975-64C5-2BB2-07DF-BC53FC5F9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400" kern="1200">
                <a:latin typeface="+mj-lt"/>
                <a:ea typeface="+mj-ea"/>
                <a:cs typeface="+mj-cs"/>
              </a:rPr>
              <a:t>Project 1: Marvel vs DC Universe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A279A7-E2EB-613E-AEA3-B4C2A4D9A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104" y="517600"/>
            <a:ext cx="3082247" cy="2743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E14A79-12F5-6732-FC8B-3A63196B7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368" y="3727775"/>
            <a:ext cx="5135719" cy="2145650"/>
          </a:xfrm>
          <a:prstGeom prst="rect">
            <a:avLst/>
          </a:prstGeom>
        </p:spPr>
      </p:pic>
      <p:graphicFrame>
        <p:nvGraphicFramePr>
          <p:cNvPr id="5" name="Title 1">
            <a:extLst>
              <a:ext uri="{FF2B5EF4-FFF2-40B4-BE49-F238E27FC236}">
                <a16:creationId xmlns:a16="http://schemas.microsoft.com/office/drawing/2014/main" id="{2C6DDF9F-660F-FBF4-B1F9-765F24AE36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6087011"/>
              </p:ext>
            </p:extLst>
          </p:nvPr>
        </p:nvGraphicFramePr>
        <p:xfrm>
          <a:off x="438912" y="2512611"/>
          <a:ext cx="4832803" cy="3664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42245005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EFFAF-FA4A-7FC4-CA3C-3C841790D5DA}"/>
              </a:ext>
            </a:extLst>
          </p:cNvPr>
          <p:cNvSpPr txBox="1"/>
          <p:nvPr/>
        </p:nvSpPr>
        <p:spPr>
          <a:xfrm>
            <a:off x="3296529" y="209814"/>
            <a:ext cx="61867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relationship does budget have to box-office worldwide profits?</a:t>
            </a:r>
          </a:p>
          <a:p>
            <a:pPr algn="ctr"/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Does franchise have a defining factor in gross worldwide profits?</a:t>
            </a:r>
            <a:endParaRPr lang="en-US" sz="24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2E0556F-56B3-8682-9CA3-AC3B569C0A52}"/>
              </a:ext>
            </a:extLst>
          </p:cNvPr>
          <p:cNvSpPr txBox="1">
            <a:spLocks/>
          </p:cNvSpPr>
          <p:nvPr/>
        </p:nvSpPr>
        <p:spPr>
          <a:xfrm>
            <a:off x="96752" y="2870846"/>
            <a:ext cx="4337538" cy="11175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sz="2400" dirty="0"/>
            </a:br>
            <a:r>
              <a:rPr lang="en-US" sz="2400" dirty="0"/>
              <a:t>DC’s </a:t>
            </a:r>
            <a:r>
              <a:rPr lang="en-US" sz="2200" dirty="0"/>
              <a:t>average</a:t>
            </a:r>
            <a:r>
              <a:rPr lang="en-US" sz="2400" dirty="0"/>
              <a:t> budget is $124.6M</a:t>
            </a:r>
            <a:br>
              <a:rPr lang="en-US" sz="2400" dirty="0"/>
            </a:br>
            <a:r>
              <a:rPr lang="en-US" sz="2400" dirty="0"/>
              <a:t>Marvel’s average budget is $154.6M</a:t>
            </a:r>
          </a:p>
        </p:txBody>
      </p:sp>
      <p:pic>
        <p:nvPicPr>
          <p:cNvPr id="15" name="Picture 14" descr="Popcorn and drink in an empty red theater">
            <a:extLst>
              <a:ext uri="{FF2B5EF4-FFF2-40B4-BE49-F238E27FC236}">
                <a16:creationId xmlns:a16="http://schemas.microsoft.com/office/drawing/2014/main" id="{84A747C3-DE87-9F28-78AC-27B2CDEB6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2" y="105367"/>
            <a:ext cx="2986541" cy="1983828"/>
          </a:xfrm>
          <a:prstGeom prst="rect">
            <a:avLst/>
          </a:prstGeom>
        </p:spPr>
      </p:pic>
      <p:pic>
        <p:nvPicPr>
          <p:cNvPr id="16" name="Picture 15" descr="Lighted blank theater marquee">
            <a:extLst>
              <a:ext uri="{FF2B5EF4-FFF2-40B4-BE49-F238E27FC236}">
                <a16:creationId xmlns:a16="http://schemas.microsoft.com/office/drawing/2014/main" id="{E2A49B8A-3C97-51E9-44B5-04D107A45A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47" y="4748176"/>
            <a:ext cx="2850015" cy="19000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F5FB36-6A77-64E4-FD3D-2510597BE6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114" y="1730012"/>
            <a:ext cx="7721134" cy="451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43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BDD975-64C5-2BB2-07DF-BC53FC5F9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" y="2161861"/>
            <a:ext cx="5643551" cy="197800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DC’s average box office gross is $369.2M</a:t>
            </a:r>
            <a:b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Marvel’s average box office gross is $621.6M</a:t>
            </a:r>
            <a:b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DC nets 2.9 times the budget (profitability).</a:t>
            </a:r>
            <a:b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Marvel nets 4.2 times the budget (profitability).</a:t>
            </a:r>
          </a:p>
        </p:txBody>
      </p:sp>
      <p:pic>
        <p:nvPicPr>
          <p:cNvPr id="3" name="Picture 2" descr="Popcorn">
            <a:extLst>
              <a:ext uri="{FF2B5EF4-FFF2-40B4-BE49-F238E27FC236}">
                <a16:creationId xmlns:a16="http://schemas.microsoft.com/office/drawing/2014/main" id="{4E3BD3F8-9ADE-643B-3A58-42530D36C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788" y="4676588"/>
            <a:ext cx="3140628" cy="2093752"/>
          </a:xfrm>
          <a:prstGeom prst="rect">
            <a:avLst/>
          </a:prstGeom>
        </p:spPr>
      </p:pic>
      <p:pic>
        <p:nvPicPr>
          <p:cNvPr id="5" name="Picture 4" descr="Chairs in a cinema">
            <a:extLst>
              <a:ext uri="{FF2B5EF4-FFF2-40B4-BE49-F238E27FC236}">
                <a16:creationId xmlns:a16="http://schemas.microsoft.com/office/drawing/2014/main" id="{EE273824-9391-3011-08A7-A3E085195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" y="76623"/>
            <a:ext cx="2569464" cy="160133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B9D3ACF-FAEB-16D8-932F-DB603708A87B}"/>
              </a:ext>
            </a:extLst>
          </p:cNvPr>
          <p:cNvSpPr txBox="1">
            <a:spLocks/>
          </p:cNvSpPr>
          <p:nvPr/>
        </p:nvSpPr>
        <p:spPr>
          <a:xfrm>
            <a:off x="3353491" y="202806"/>
            <a:ext cx="6147125" cy="85366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How do the two franchises compare in terms of profitability?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51AFBA-7158-04A5-6226-AA045658D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1527" y="1056474"/>
            <a:ext cx="6363442" cy="440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302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BDD975-64C5-2BB2-07DF-BC53FC5F9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158" y="224784"/>
            <a:ext cx="6036146" cy="7880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the average Rotten Tomato Score for each franchise's films?</a:t>
            </a:r>
          </a:p>
        </p:txBody>
      </p:sp>
      <p:pic>
        <p:nvPicPr>
          <p:cNvPr id="9" name="Picture 8" descr="A graph with red and blue squares&#10;&#10;Description automatically generated">
            <a:extLst>
              <a:ext uri="{FF2B5EF4-FFF2-40B4-BE49-F238E27FC236}">
                <a16:creationId xmlns:a16="http://schemas.microsoft.com/office/drawing/2014/main" id="{1ECAD957-2216-AA79-0BCD-499035F9A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255" y="1237590"/>
            <a:ext cx="6036145" cy="460256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92F700D-CD42-7EF6-2695-1BB2EEF9D265}"/>
              </a:ext>
            </a:extLst>
          </p:cNvPr>
          <p:cNvSpPr txBox="1">
            <a:spLocks/>
          </p:cNvSpPr>
          <p:nvPr/>
        </p:nvSpPr>
        <p:spPr>
          <a:xfrm>
            <a:off x="279982" y="2570214"/>
            <a:ext cx="4427332" cy="9999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dirty="0"/>
              <a:t>DC returns a mean Rotten Tomato Score of 57.56 and Marvel returns a Rotten Tomato Score of 65.21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3793BC-7A9E-8FF8-3B67-3E5C96BDA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89" y="124620"/>
            <a:ext cx="2499796" cy="999918"/>
          </a:xfrm>
          <a:prstGeom prst="rect">
            <a:avLst/>
          </a:prstGeom>
        </p:spPr>
      </p:pic>
      <p:pic>
        <p:nvPicPr>
          <p:cNvPr id="7" name="Picture 6" descr="Five stars in speech bubble">
            <a:extLst>
              <a:ext uri="{FF2B5EF4-FFF2-40B4-BE49-F238E27FC236}">
                <a16:creationId xmlns:a16="http://schemas.microsoft.com/office/drawing/2014/main" id="{232DE2B9-3518-FEC5-9463-2B3529E7C5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278" y="5127541"/>
            <a:ext cx="2137578" cy="142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356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BDD975-64C5-2BB2-07DF-BC53FC5F9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087" y="1988410"/>
            <a:ext cx="4381095" cy="288117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b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$150M-$190M nets a higher Rotten Tomato Score than budgets over $200M. </a:t>
            </a:r>
            <a:b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Once budgets are greater than $250M the Rotten Tomato Score increases. </a:t>
            </a:r>
            <a:b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Under $100M scores are lower.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F8B70C-AE24-A395-B635-EB68CEF9C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751" y="1194775"/>
            <a:ext cx="5708649" cy="443847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40418FD-6AAA-C644-0AB8-7FF6605023A6}"/>
              </a:ext>
            </a:extLst>
          </p:cNvPr>
          <p:cNvSpPr txBox="1">
            <a:spLocks/>
          </p:cNvSpPr>
          <p:nvPr/>
        </p:nvSpPr>
        <p:spPr>
          <a:xfrm>
            <a:off x="2501825" y="253044"/>
            <a:ext cx="6925639" cy="8534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What is the effect of the film budget on the Rotten Tomato Score?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82FC75-660A-11F8-AD3D-668047FE4F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33"/>
          <a:stretch/>
        </p:blipFill>
        <p:spPr>
          <a:xfrm>
            <a:off x="3848817" y="5886293"/>
            <a:ext cx="2541099" cy="7186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2F96F9-0C63-C49B-A492-5E81FCF20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4" y="45260"/>
            <a:ext cx="1756966" cy="120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454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BDD975-64C5-2BB2-07DF-BC53FC5F9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2404872"/>
            <a:ext cx="4676416" cy="16617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DC spends approximately $990k per minute to produce a film. </a:t>
            </a:r>
            <a:b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Marvel spends approximately $1.3M per minute to produce a film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C947B0-059D-6363-220C-09E2D6BC3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152" y="786566"/>
            <a:ext cx="4956049" cy="28992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5C6A83-EEDD-D007-E8E4-469055E64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152" y="3771991"/>
            <a:ext cx="4956049" cy="289928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DCBB73B-EF7F-E703-839F-4CAE60DD1627}"/>
              </a:ext>
            </a:extLst>
          </p:cNvPr>
          <p:cNvSpPr txBox="1">
            <a:spLocks/>
          </p:cNvSpPr>
          <p:nvPr/>
        </p:nvSpPr>
        <p:spPr>
          <a:xfrm>
            <a:off x="3053443" y="71570"/>
            <a:ext cx="5802086" cy="73346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Does the budget set for the film affect the length of the film, in minutes?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5C4BC4-CF77-643E-61CB-D2769708F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4" y="43479"/>
            <a:ext cx="2024023" cy="14378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B0E22B-C6AB-C935-5659-A4A313A32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4663" y="5291940"/>
            <a:ext cx="2491956" cy="137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989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BDD975-64C5-2BB2-07DF-BC53FC5F9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71" y="2075688"/>
            <a:ext cx="5188480" cy="221823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 of 109 films 37% are led by females, 63% are led by males. </a:t>
            </a:r>
            <a:b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Both Marvel and DC set budgets within 15% of the average budget for films. There was not a significant difference in male/female led film budgets.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026C27-A8DA-6C91-3F95-7AD87768DA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86"/>
          <a:stretch/>
        </p:blipFill>
        <p:spPr>
          <a:xfrm>
            <a:off x="5895751" y="1661921"/>
            <a:ext cx="5708649" cy="35041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5449EE-8E76-CC91-2496-E7E5AA820461}"/>
              </a:ext>
            </a:extLst>
          </p:cNvPr>
          <p:cNvSpPr txBox="1">
            <a:spLocks/>
          </p:cNvSpPr>
          <p:nvPr/>
        </p:nvSpPr>
        <p:spPr>
          <a:xfrm>
            <a:off x="2998857" y="300934"/>
            <a:ext cx="5606458" cy="7231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Does the main character lead (Male or Female) affect the budget?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CC84A5-C508-CE4A-E425-7C3A54B28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83" y="69262"/>
            <a:ext cx="1882865" cy="11260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D42032-DED7-E51A-F2D7-A635F150F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6473" y="5087803"/>
            <a:ext cx="2377646" cy="16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41540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C36F4A-FF5B-1ED1-1A25-068E57213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652" y="136841"/>
            <a:ext cx="9543405" cy="1188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Which is Super-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ior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CE055-62F3-6724-5A57-33F5549D2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63" y="2651520"/>
            <a:ext cx="8276026" cy="205763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Marvel is Super-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ior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budget and films</a:t>
            </a:r>
          </a:p>
          <a:p>
            <a:pPr lvl="1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Marvel may spend more money per minute to produce a film, however they net a higher profitability compared to their budget and have higher rotten tomato scores than the DC film universe does. 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AA82BF-6629-8A82-A7C0-54A6CC911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224" y="63636"/>
            <a:ext cx="2682472" cy="27129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40A816-2009-BB39-0962-B7EA20A99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930" y="1055651"/>
            <a:ext cx="2764655" cy="140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379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96B24"/>
    </a:accent1>
    <a:accent2>
      <a:srgbClr val="4EA72E"/>
    </a:accent2>
    <a:accent3>
      <a:srgbClr val="156082"/>
    </a:accent3>
    <a:accent4>
      <a:srgbClr val="0F9ED5"/>
    </a:accent4>
    <a:accent5>
      <a:srgbClr val="A02B93"/>
    </a:accent5>
    <a:accent6>
      <a:srgbClr val="E97132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</TotalTime>
  <Words>509</Words>
  <Application>Microsoft Office PowerPoint</Application>
  <PresentationFormat>Widescreen</PresentationFormat>
  <Paragraphs>30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Marvel vs DC Universe </vt:lpstr>
      <vt:lpstr>Project 1: Marvel vs DC Universe </vt:lpstr>
      <vt:lpstr>PowerPoint Presentation</vt:lpstr>
      <vt:lpstr>DC’s average box office gross is $369.2M Marvel’s average box office gross is $621.6M  DC nets 2.9 times the budget (profitability).  Marvel nets 4.2 times the budget (profitability).</vt:lpstr>
      <vt:lpstr>What is the average Rotten Tomato Score for each franchise's films?</vt:lpstr>
      <vt:lpstr> $150M-$190M nets a higher Rotten Tomato Score than budgets over $200M.   Once budgets are greater than $250M the Rotten Tomato Score increases.   Under $100M scores are lower.</vt:lpstr>
      <vt:lpstr>DC spends approximately $990k per minute to produce a film.   Marvel spends approximately $1.3M per minute to produce a film</vt:lpstr>
      <vt:lpstr>Out of 109 films 37% are led by females, 63% are led by males.   Both Marvel and DC set budgets within 15% of the average budget for films. There was not a significant difference in male/female led film budgets.</vt:lpstr>
      <vt:lpstr>Which is Super-ior?</vt:lpstr>
      <vt:lpstr>Citations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Nikki Alfrey</dc:creator>
  <cp:lastModifiedBy>Nikki Alfrey</cp:lastModifiedBy>
  <cp:revision>3</cp:revision>
  <dcterms:created xsi:type="dcterms:W3CDTF">2024-10-13T17:12:11Z</dcterms:created>
  <dcterms:modified xsi:type="dcterms:W3CDTF">2024-10-21T19:38:22Z</dcterms:modified>
</cp:coreProperties>
</file>